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1408"/>
  </p:normalViewPr>
  <p:slideViewPr>
    <p:cSldViewPr snapToGrid="0">
      <p:cViewPr varScale="1">
        <p:scale>
          <a:sx n="84" d="100"/>
          <a:sy n="84" d="100"/>
        </p:scale>
        <p:origin x="3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E39C-728E-4893-8CC9-898313FF2EAE}" type="datetimeFigureOut">
              <a:rPr lang="en-US" smtClean="0"/>
              <a:t>8/26/23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71A0-D12D-4B64-A979-CB778D67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271A0-D12D-4B64-A979-CB778D6757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8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0EB5-FB89-4C7A-AB09-D3A4A6E9B6CF}" type="datetimeFigureOut">
              <a:rPr lang="en-US" smtClean="0"/>
              <a:t>8/26/23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727" y="1877615"/>
            <a:ext cx="2944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Please remember to send a water bottle and snack daily. 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Reading homework is on the back of this newsletter and math is in the folder/sleeve behind it.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973" y="4233446"/>
            <a:ext cx="232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First Grade Teachers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4652" y="1831449"/>
            <a:ext cx="3393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Upcoming dates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Progress Reports- 9/7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School Pictures-9/7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7793" y="5134883"/>
            <a:ext cx="19951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fox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fib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pod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hog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con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wig 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b="1" u="sng" dirty="0">
                <a:latin typeface="Comic Sans MS" panose="030F0902030302020204" pitchFamily="66" charset="0"/>
              </a:rPr>
              <a:t>Super Words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Review: and, see, the, to, but, her, not, of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New: do, that, they, was</a:t>
            </a:r>
            <a:endParaRPr lang="en-US" sz="1050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56067"/>
              </p:ext>
            </p:extLst>
          </p:nvPr>
        </p:nvGraphicFramePr>
        <p:xfrm>
          <a:off x="165026" y="4953224"/>
          <a:ext cx="4532767" cy="418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Theme: 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Teamwork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Phonics/Reading: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Short o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Review short </a:t>
                      </a:r>
                      <a:r>
                        <a:rPr lang="en-US" dirty="0" err="1">
                          <a:latin typeface="Comic Sans MS" panose="030F0702030302020204" pitchFamily="66" charset="0"/>
                        </a:rPr>
                        <a:t>i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Language: </a:t>
                      </a: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Plural nouns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Math: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Add and subtract within 10 using counting strategies</a:t>
                      </a:r>
                    </a:p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+3 Fact 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Writing: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Answer questions about a story in complete sentences.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Homework: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-Math workbook pages (Lesson 3)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-Back of the newsletter </a:t>
                      </a:r>
                    </a:p>
                    <a:p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33507" y="1436303"/>
            <a:ext cx="250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Eyes Wide Open" panose="02000506000000020004" pitchFamily="2" charset="0"/>
              </a:rPr>
              <a:t>Week of August 28- September 1</a:t>
            </a:r>
          </a:p>
        </p:txBody>
      </p:sp>
      <p:sp>
        <p:nvSpPr>
          <p:cNvPr id="3" name="Rounded Rectangle 97">
            <a:extLst>
              <a:ext uri="{FF2B5EF4-FFF2-40B4-BE49-F238E27FC236}">
                <a16:creationId xmlns:a16="http://schemas.microsoft.com/office/drawing/2014/main" id="{D2B4793B-61A0-9F18-0C94-E82C95B18D34}"/>
              </a:ext>
            </a:extLst>
          </p:cNvPr>
          <p:cNvSpPr/>
          <p:nvPr/>
        </p:nvSpPr>
        <p:spPr>
          <a:xfrm>
            <a:off x="3629676" y="3507904"/>
            <a:ext cx="3063298" cy="1027742"/>
          </a:xfrm>
          <a:custGeom>
            <a:avLst/>
            <a:gdLst>
              <a:gd name="connsiteX0" fmla="*/ 0 w 3408674"/>
              <a:gd name="connsiteY0" fmla="*/ 159155 h 954911"/>
              <a:gd name="connsiteX1" fmla="*/ 159155 w 3408674"/>
              <a:gd name="connsiteY1" fmla="*/ 0 h 954911"/>
              <a:gd name="connsiteX2" fmla="*/ 3249519 w 3408674"/>
              <a:gd name="connsiteY2" fmla="*/ 0 h 954911"/>
              <a:gd name="connsiteX3" fmla="*/ 3408674 w 3408674"/>
              <a:gd name="connsiteY3" fmla="*/ 159155 h 954911"/>
              <a:gd name="connsiteX4" fmla="*/ 3408674 w 3408674"/>
              <a:gd name="connsiteY4" fmla="*/ 795756 h 954911"/>
              <a:gd name="connsiteX5" fmla="*/ 3249519 w 3408674"/>
              <a:gd name="connsiteY5" fmla="*/ 954911 h 954911"/>
              <a:gd name="connsiteX6" fmla="*/ 159155 w 3408674"/>
              <a:gd name="connsiteY6" fmla="*/ 954911 h 954911"/>
              <a:gd name="connsiteX7" fmla="*/ 0 w 3408674"/>
              <a:gd name="connsiteY7" fmla="*/ 795756 h 954911"/>
              <a:gd name="connsiteX8" fmla="*/ 0 w 3408674"/>
              <a:gd name="connsiteY8" fmla="*/ 159155 h 9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8674" h="954911" fill="none" extrusionOk="0">
                <a:moveTo>
                  <a:pt x="0" y="159155"/>
                </a:moveTo>
                <a:cubicBezTo>
                  <a:pt x="1899" y="75608"/>
                  <a:pt x="77730" y="1340"/>
                  <a:pt x="159155" y="0"/>
                </a:cubicBezTo>
                <a:cubicBezTo>
                  <a:pt x="859991" y="-47972"/>
                  <a:pt x="2148859" y="-135018"/>
                  <a:pt x="3249519" y="0"/>
                </a:cubicBezTo>
                <a:cubicBezTo>
                  <a:pt x="3334927" y="-11033"/>
                  <a:pt x="3404913" y="78962"/>
                  <a:pt x="3408674" y="159155"/>
                </a:cubicBezTo>
                <a:cubicBezTo>
                  <a:pt x="3370770" y="435654"/>
                  <a:pt x="3451706" y="563598"/>
                  <a:pt x="3408674" y="795756"/>
                </a:cubicBezTo>
                <a:cubicBezTo>
                  <a:pt x="3396888" y="876520"/>
                  <a:pt x="3343698" y="947660"/>
                  <a:pt x="3249519" y="954911"/>
                </a:cubicBezTo>
                <a:cubicBezTo>
                  <a:pt x="2730126" y="1035397"/>
                  <a:pt x="1701947" y="861791"/>
                  <a:pt x="159155" y="954911"/>
                </a:cubicBezTo>
                <a:cubicBezTo>
                  <a:pt x="87426" y="959067"/>
                  <a:pt x="-6601" y="877432"/>
                  <a:pt x="0" y="795756"/>
                </a:cubicBezTo>
                <a:cubicBezTo>
                  <a:pt x="-25494" y="532079"/>
                  <a:pt x="-26863" y="224049"/>
                  <a:pt x="0" y="159155"/>
                </a:cubicBezTo>
                <a:close/>
              </a:path>
              <a:path w="3408674" h="954911" stroke="0" extrusionOk="0">
                <a:moveTo>
                  <a:pt x="0" y="159155"/>
                </a:moveTo>
                <a:cubicBezTo>
                  <a:pt x="812" y="70089"/>
                  <a:pt x="69645" y="11995"/>
                  <a:pt x="159155" y="0"/>
                </a:cubicBezTo>
                <a:cubicBezTo>
                  <a:pt x="892643" y="-167747"/>
                  <a:pt x="2701617" y="44969"/>
                  <a:pt x="3249519" y="0"/>
                </a:cubicBezTo>
                <a:cubicBezTo>
                  <a:pt x="3339787" y="-59"/>
                  <a:pt x="3414516" y="62626"/>
                  <a:pt x="3408674" y="159155"/>
                </a:cubicBezTo>
                <a:cubicBezTo>
                  <a:pt x="3408501" y="471588"/>
                  <a:pt x="3365592" y="601917"/>
                  <a:pt x="3408674" y="795756"/>
                </a:cubicBezTo>
                <a:cubicBezTo>
                  <a:pt x="3411294" y="878247"/>
                  <a:pt x="3337954" y="953116"/>
                  <a:pt x="3249519" y="954911"/>
                </a:cubicBezTo>
                <a:cubicBezTo>
                  <a:pt x="2209137" y="1079008"/>
                  <a:pt x="1057669" y="907116"/>
                  <a:pt x="159155" y="954911"/>
                </a:cubicBezTo>
                <a:cubicBezTo>
                  <a:pt x="56378" y="951095"/>
                  <a:pt x="-11892" y="874838"/>
                  <a:pt x="0" y="795756"/>
                </a:cubicBezTo>
                <a:cubicBezTo>
                  <a:pt x="-55668" y="613751"/>
                  <a:pt x="-21743" y="397364"/>
                  <a:pt x="0" y="15915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PERRY" panose="02000603000000000000" pitchFamily="2" charset="0"/>
                <a:ea typeface="HELLOSPERRY" panose="02000603000000000000" pitchFamily="2" charset="0"/>
              </a:rPr>
              <a:t>Student of the Week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8666D-28B0-F1D9-6985-341705104D4D}"/>
              </a:ext>
            </a:extLst>
          </p:cNvPr>
          <p:cNvSpPr txBox="1"/>
          <p:nvPr/>
        </p:nvSpPr>
        <p:spPr>
          <a:xfrm>
            <a:off x="4986357" y="4673218"/>
            <a:ext cx="119397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omic Sans MS" panose="030F0902030302020204" pitchFamily="66" charset="0"/>
                <a:ea typeface="STXingkai" panose="02010800040101010101" pitchFamily="2" charset="-122"/>
              </a:rPr>
              <a:t>Spelling</a:t>
            </a:r>
            <a:endParaRPr lang="en-US" sz="3200" b="1" u="sng" dirty="0">
              <a:latin typeface="Comic Sans MS" panose="030F0902030302020204" pitchFamily="66" charset="0"/>
              <a:ea typeface="STXingka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68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F700A-7236-90F2-7D23-FCEEB45BF064}"/>
              </a:ext>
            </a:extLst>
          </p:cNvPr>
          <p:cNvSpPr txBox="1"/>
          <p:nvPr/>
        </p:nvSpPr>
        <p:spPr>
          <a:xfrm>
            <a:off x="0" y="454432"/>
            <a:ext cx="685800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dirty="0">
                <a:latin typeface="Comic Sans MS" panose="030F0902030302020204" pitchFamily="66" charset="0"/>
                <a:ea typeface="Heiti TC Medium" pitchFamily="2" charset="-128"/>
              </a:rPr>
              <a:t>ELA Homework                                                              Name_____________________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89613-C99F-A383-FE76-0FA8FD796D3A}"/>
              </a:ext>
            </a:extLst>
          </p:cNvPr>
          <p:cNvSpPr txBox="1"/>
          <p:nvPr/>
        </p:nvSpPr>
        <p:spPr>
          <a:xfrm>
            <a:off x="324170" y="1235845"/>
            <a:ext cx="6209659" cy="305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902030302020204" pitchFamily="66" charset="0"/>
              </a:rPr>
              <a:t>Mom</a:t>
            </a:r>
          </a:p>
          <a:p>
            <a:r>
              <a:rPr lang="en-US" sz="2400" dirty="0">
                <a:latin typeface="Comic Sans MS" panose="030F0902030302020204" pitchFamily="66" charset="0"/>
              </a:rPr>
              <a:t>Mom has a tot. Her tot is Jon. Mom got Jon and sat him on her lap. Mom had a bib for Jon. Jon had ham and a fig. Jon ran to a cot. Jon ran to the pot. Mom said “Stop Jon! The pot is hot!” Jon ran to his pop and sat on his lap. </a:t>
            </a:r>
          </a:p>
          <a:p>
            <a:endParaRPr lang="en-US" sz="2400" dirty="0">
              <a:latin typeface="Comic Sans MS" panose="030F09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A9F22-F147-5165-A3ED-397446A69819}"/>
              </a:ext>
            </a:extLst>
          </p:cNvPr>
          <p:cNvSpPr txBox="1"/>
          <p:nvPr/>
        </p:nvSpPr>
        <p:spPr>
          <a:xfrm>
            <a:off x="0" y="4869112"/>
            <a:ext cx="6858000" cy="4274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Circle all the short o words with a </a:t>
            </a:r>
            <a:r>
              <a:rPr lang="en-US" sz="2471" u="sng" dirty="0">
                <a:latin typeface="Comic Sans MS" panose="030F0902030302020204" pitchFamily="66" charset="0"/>
              </a:rPr>
              <a:t>blue</a:t>
            </a:r>
            <a:r>
              <a:rPr lang="en-US" sz="2471" dirty="0">
                <a:latin typeface="Comic Sans MS" panose="030F0902030302020204" pitchFamily="66" charset="0"/>
              </a:rPr>
              <a:t> crayon.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Circle the words that are nouns.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Who are the characters in the story? ______________________________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Where did Jon run first? ______________________________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Why did mom want Jon to stop?________________________________________________________</a:t>
            </a:r>
          </a:p>
          <a:p>
            <a:pPr marL="302575" indent="-302575">
              <a:buAutoNum type="arabicPeriod"/>
            </a:pPr>
            <a:endParaRPr lang="en-US" sz="2471" dirty="0">
              <a:latin typeface="Comic Sans MS" panose="030F09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24F486-1C1F-01CA-409C-A5BB2B6299BE}"/>
              </a:ext>
            </a:extLst>
          </p:cNvPr>
          <p:cNvSpPr txBox="1"/>
          <p:nvPr/>
        </p:nvSpPr>
        <p:spPr>
          <a:xfrm>
            <a:off x="241717" y="4293733"/>
            <a:ext cx="63745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Comic Sans MS" panose="030F0902030302020204" pitchFamily="66" charset="0"/>
              </a:rPr>
              <a:t>**Begin working with students on restating the question in answers. For example: The characters in the story are__________________.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88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947F045D-F40E-4D3E-B684-07865F202D2D}" vid="{7F4C28B2-C7D3-4C50-BD86-2AD7CCF16C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Newsletter &amp; Calendar Template</Template>
  <TotalTime>81</TotalTime>
  <Words>284</Words>
  <Application>Microsoft Macintosh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HELLOSPERRY</vt:lpstr>
      <vt:lpstr>KG Eyes Wide Open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Childress</dc:creator>
  <cp:lastModifiedBy>Farrar, Jennifer</cp:lastModifiedBy>
  <cp:revision>10</cp:revision>
  <dcterms:created xsi:type="dcterms:W3CDTF">2023-04-05T00:40:55Z</dcterms:created>
  <dcterms:modified xsi:type="dcterms:W3CDTF">2023-08-26T18:41:21Z</dcterms:modified>
</cp:coreProperties>
</file>